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Montserrat Bold" charset="1" panose="00000800000000000000"/>
      <p:regular r:id="rId13"/>
    </p:embeddedFont>
    <p:embeddedFont>
      <p:font typeface="Montserrat" charset="1" panose="00000500000000000000"/>
      <p:regular r:id="rId14"/>
    </p:embeddedFont>
    <p:embeddedFont>
      <p:font typeface="ITC Avant Garde Gothic Bold" charset="1" panose="020B0802020202020204"/>
      <p:regular r:id="rId15"/>
    </p:embeddedFont>
    <p:embeddedFont>
      <p:font typeface="Garet" charset="1" panose="00000000000000000000"/>
      <p:regular r:id="rId16"/>
    </p:embeddedFont>
    <p:embeddedFont>
      <p:font typeface="ITC Avant Garde Gothic" charset="1" panose="020B0502020202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jpe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jpeg" Type="http://schemas.openxmlformats.org/officeDocument/2006/relationships/image"/><Relationship Id="rId11" Target="../media/image25.jpeg" Type="http://schemas.openxmlformats.org/officeDocument/2006/relationships/image"/><Relationship Id="rId12" Target="../media/image8.png" Type="http://schemas.openxmlformats.org/officeDocument/2006/relationships/image"/><Relationship Id="rId13" Target="../media/image9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28.png" Type="http://schemas.openxmlformats.org/officeDocument/2006/relationships/image"/><Relationship Id="rId17" Target="../media/image29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0.jpe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34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2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89" y="3318"/>
            <a:ext cx="18256622" cy="10580084"/>
          </a:xfrm>
          <a:custGeom>
            <a:avLst/>
            <a:gdLst/>
            <a:ahLst/>
            <a:cxnLst/>
            <a:rect r="r" b="b" t="t" l="l"/>
            <a:pathLst>
              <a:path h="10580084" w="18256622">
                <a:moveTo>
                  <a:pt x="0" y="0"/>
                </a:moveTo>
                <a:lnTo>
                  <a:pt x="18256622" y="0"/>
                </a:lnTo>
                <a:lnTo>
                  <a:pt x="18256622" y="10580084"/>
                </a:lnTo>
                <a:lnTo>
                  <a:pt x="0" y="10580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55" r="0" b="-98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767283"/>
            <a:ext cx="18288000" cy="12936077"/>
          </a:xfrm>
          <a:custGeom>
            <a:avLst/>
            <a:gdLst/>
            <a:ahLst/>
            <a:cxnLst/>
            <a:rect r="r" b="b" t="t" l="l"/>
            <a:pathLst>
              <a:path h="12936077" w="18288000">
                <a:moveTo>
                  <a:pt x="0" y="0"/>
                </a:moveTo>
                <a:lnTo>
                  <a:pt x="18288000" y="0"/>
                </a:lnTo>
                <a:lnTo>
                  <a:pt x="18288000" y="12936078"/>
                </a:lnTo>
                <a:lnTo>
                  <a:pt x="0" y="12936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9706" r="-10850" b="-2700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93865" y="5921850"/>
            <a:ext cx="6394135" cy="2525760"/>
            <a:chOff x="0" y="0"/>
            <a:chExt cx="1684052" cy="6652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84052" cy="665221"/>
            </a:xfrm>
            <a:custGeom>
              <a:avLst/>
              <a:gdLst/>
              <a:ahLst/>
              <a:cxnLst/>
              <a:rect r="r" b="b" t="t" l="l"/>
              <a:pathLst>
                <a:path h="665221" w="1684052">
                  <a:moveTo>
                    <a:pt x="0" y="0"/>
                  </a:moveTo>
                  <a:lnTo>
                    <a:pt x="1684052" y="0"/>
                  </a:lnTo>
                  <a:lnTo>
                    <a:pt x="1684052" y="665221"/>
                  </a:lnTo>
                  <a:lnTo>
                    <a:pt x="0" y="665221"/>
                  </a:lnTo>
                  <a:close/>
                </a:path>
              </a:pathLst>
            </a:custGeom>
            <a:solidFill>
              <a:srgbClr val="FF6F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684052" cy="6652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5885204" y="5921850"/>
            <a:ext cx="6913904" cy="2525760"/>
            <a:chOff x="0" y="0"/>
            <a:chExt cx="1820946" cy="6652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20946" cy="665221"/>
            </a:xfrm>
            <a:custGeom>
              <a:avLst/>
              <a:gdLst/>
              <a:ahLst/>
              <a:cxnLst/>
              <a:rect r="r" b="b" t="t" l="l"/>
              <a:pathLst>
                <a:path h="665221" w="1820946">
                  <a:moveTo>
                    <a:pt x="0" y="0"/>
                  </a:moveTo>
                  <a:lnTo>
                    <a:pt x="1820946" y="0"/>
                  </a:lnTo>
                  <a:lnTo>
                    <a:pt x="1820946" y="665221"/>
                  </a:lnTo>
                  <a:lnTo>
                    <a:pt x="0" y="665221"/>
                  </a:lnTo>
                  <a:close/>
                </a:path>
              </a:pathLst>
            </a:custGeom>
            <a:solidFill>
              <a:srgbClr val="FF6F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820946" cy="6652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77109" y="0"/>
            <a:ext cx="2337443" cy="1829303"/>
          </a:xfrm>
          <a:custGeom>
            <a:avLst/>
            <a:gdLst/>
            <a:ahLst/>
            <a:cxnLst/>
            <a:rect r="r" b="b" t="t" l="l"/>
            <a:pathLst>
              <a:path h="1829303" w="2337443">
                <a:moveTo>
                  <a:pt x="0" y="0"/>
                </a:moveTo>
                <a:lnTo>
                  <a:pt x="2337443" y="0"/>
                </a:lnTo>
                <a:lnTo>
                  <a:pt x="2337443" y="1829303"/>
                </a:lnTo>
                <a:lnTo>
                  <a:pt x="0" y="18293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86642" y="5892506"/>
            <a:ext cx="11865770" cy="1292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99"/>
              </a:lnSpc>
            </a:pPr>
            <a:r>
              <a:rPr lang="en-US" b="true" sz="9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Olist Customer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6642" y="7155386"/>
            <a:ext cx="11865770" cy="1292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99"/>
              </a:lnSpc>
            </a:pPr>
            <a:r>
              <a:rPr lang="en-US" b="true" sz="9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Segmentation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54355" y="4841190"/>
            <a:ext cx="6801344" cy="60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US" sz="2000" spc="704">
                <a:solidFill>
                  <a:srgbClr val="FF6F00"/>
                </a:solidFill>
                <a:latin typeface="Montserrat"/>
                <a:ea typeface="Montserrat"/>
                <a:cs typeface="Montserrat"/>
                <a:sym typeface="Montserrat"/>
              </a:rPr>
              <a:t>FROM CHURN RISK TO RETENTION STRATEGY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0" y="1454736"/>
            <a:ext cx="3049191" cy="1390950"/>
          </a:xfrm>
          <a:custGeom>
            <a:avLst/>
            <a:gdLst/>
            <a:ahLst/>
            <a:cxnLst/>
            <a:rect r="r" b="b" t="t" l="l"/>
            <a:pathLst>
              <a:path h="1390950" w="3049191">
                <a:moveTo>
                  <a:pt x="0" y="0"/>
                </a:moveTo>
                <a:lnTo>
                  <a:pt x="3049191" y="0"/>
                </a:lnTo>
                <a:lnTo>
                  <a:pt x="3049191" y="1390951"/>
                </a:lnTo>
                <a:lnTo>
                  <a:pt x="0" y="13909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607" r="0" b="-4607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28605" y="-6162875"/>
            <a:ext cx="10236981" cy="10236981"/>
          </a:xfrm>
          <a:custGeom>
            <a:avLst/>
            <a:gdLst/>
            <a:ahLst/>
            <a:cxnLst/>
            <a:rect r="r" b="b" t="t" l="l"/>
            <a:pathLst>
              <a:path h="10236981" w="10236981">
                <a:moveTo>
                  <a:pt x="0" y="0"/>
                </a:moveTo>
                <a:lnTo>
                  <a:pt x="10236981" y="0"/>
                </a:lnTo>
                <a:lnTo>
                  <a:pt x="10236981" y="10236981"/>
                </a:lnTo>
                <a:lnTo>
                  <a:pt x="0" y="1023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636774" y="8828312"/>
            <a:ext cx="21291617" cy="1193781"/>
            <a:chOff x="0" y="0"/>
            <a:chExt cx="5607669" cy="3144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07669" cy="314412"/>
            </a:xfrm>
            <a:custGeom>
              <a:avLst/>
              <a:gdLst/>
              <a:ahLst/>
              <a:cxnLst/>
              <a:rect r="r" b="b" t="t" l="l"/>
              <a:pathLst>
                <a:path h="314412" w="5607669">
                  <a:moveTo>
                    <a:pt x="18544" y="0"/>
                  </a:moveTo>
                  <a:lnTo>
                    <a:pt x="5589124" y="0"/>
                  </a:lnTo>
                  <a:cubicBezTo>
                    <a:pt x="5599366" y="0"/>
                    <a:pt x="5607669" y="8303"/>
                    <a:pt x="5607669" y="18544"/>
                  </a:cubicBezTo>
                  <a:lnTo>
                    <a:pt x="5607669" y="295867"/>
                  </a:lnTo>
                  <a:cubicBezTo>
                    <a:pt x="5607669" y="306109"/>
                    <a:pt x="5599366" y="314412"/>
                    <a:pt x="5589124" y="314412"/>
                  </a:cubicBezTo>
                  <a:lnTo>
                    <a:pt x="18544" y="314412"/>
                  </a:lnTo>
                  <a:cubicBezTo>
                    <a:pt x="8303" y="314412"/>
                    <a:pt x="0" y="306109"/>
                    <a:pt x="0" y="295867"/>
                  </a:cubicBezTo>
                  <a:lnTo>
                    <a:pt x="0" y="18544"/>
                  </a:lnTo>
                  <a:cubicBezTo>
                    <a:pt x="0" y="8303"/>
                    <a:pt x="8303" y="0"/>
                    <a:pt x="18544" y="0"/>
                  </a:cubicBezTo>
                  <a:close/>
                </a:path>
              </a:pathLst>
            </a:custGeom>
            <a:solidFill>
              <a:srgbClr val="FF73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607669" cy="362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359610" y="1289220"/>
            <a:ext cx="1359492" cy="339873"/>
          </a:xfrm>
          <a:custGeom>
            <a:avLst/>
            <a:gdLst/>
            <a:ahLst/>
            <a:cxnLst/>
            <a:rect r="r" b="b" t="t" l="l"/>
            <a:pathLst>
              <a:path h="339873" w="1359492">
                <a:moveTo>
                  <a:pt x="0" y="0"/>
                </a:moveTo>
                <a:lnTo>
                  <a:pt x="1359492" y="0"/>
                </a:lnTo>
                <a:lnTo>
                  <a:pt x="1359492" y="339873"/>
                </a:lnTo>
                <a:lnTo>
                  <a:pt x="0" y="3398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761850" y="4536918"/>
            <a:ext cx="2696618" cy="3213943"/>
            <a:chOff x="0" y="0"/>
            <a:chExt cx="1018472" cy="12138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8472" cy="1213858"/>
            </a:xfrm>
            <a:custGeom>
              <a:avLst/>
              <a:gdLst/>
              <a:ahLst/>
              <a:cxnLst/>
              <a:rect r="r" b="b" t="t" l="l"/>
              <a:pathLst>
                <a:path h="1213858" w="1018472">
                  <a:moveTo>
                    <a:pt x="146420" y="0"/>
                  </a:moveTo>
                  <a:lnTo>
                    <a:pt x="872052" y="0"/>
                  </a:lnTo>
                  <a:cubicBezTo>
                    <a:pt x="952918" y="0"/>
                    <a:pt x="1018472" y="65554"/>
                    <a:pt x="1018472" y="146420"/>
                  </a:cubicBezTo>
                  <a:lnTo>
                    <a:pt x="1018472" y="1067438"/>
                  </a:lnTo>
                  <a:cubicBezTo>
                    <a:pt x="1018472" y="1106271"/>
                    <a:pt x="1003046" y="1143513"/>
                    <a:pt x="975587" y="1170972"/>
                  </a:cubicBezTo>
                  <a:cubicBezTo>
                    <a:pt x="948128" y="1198432"/>
                    <a:pt x="910885" y="1213858"/>
                    <a:pt x="872052" y="1213858"/>
                  </a:cubicBezTo>
                  <a:lnTo>
                    <a:pt x="146420" y="1213858"/>
                  </a:lnTo>
                  <a:cubicBezTo>
                    <a:pt x="107587" y="1213858"/>
                    <a:pt x="70344" y="1198432"/>
                    <a:pt x="42885" y="1170972"/>
                  </a:cubicBezTo>
                  <a:cubicBezTo>
                    <a:pt x="15426" y="1143513"/>
                    <a:pt x="0" y="1106271"/>
                    <a:pt x="0" y="1067438"/>
                  </a:cubicBezTo>
                  <a:lnTo>
                    <a:pt x="0" y="146420"/>
                  </a:lnTo>
                  <a:cubicBezTo>
                    <a:pt x="0" y="107587"/>
                    <a:pt x="15426" y="70344"/>
                    <a:pt x="42885" y="42885"/>
                  </a:cubicBezTo>
                  <a:cubicBezTo>
                    <a:pt x="70344" y="15426"/>
                    <a:pt x="107587" y="0"/>
                    <a:pt x="146420" y="0"/>
                  </a:cubicBezTo>
                  <a:close/>
                </a:path>
              </a:pathLst>
            </a:custGeom>
            <a:solidFill>
              <a:srgbClr val="0049A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8472" cy="1261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501205" y="3196155"/>
            <a:ext cx="3271525" cy="327152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2197355" y="1289220"/>
            <a:ext cx="1359492" cy="339873"/>
          </a:xfrm>
          <a:custGeom>
            <a:avLst/>
            <a:gdLst/>
            <a:ahLst/>
            <a:cxnLst/>
            <a:rect r="r" b="b" t="t" l="l"/>
            <a:pathLst>
              <a:path h="339873" w="1359492">
                <a:moveTo>
                  <a:pt x="0" y="0"/>
                </a:moveTo>
                <a:lnTo>
                  <a:pt x="1359492" y="0"/>
                </a:lnTo>
                <a:lnTo>
                  <a:pt x="1359492" y="339873"/>
                </a:lnTo>
                <a:lnTo>
                  <a:pt x="0" y="3398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501205" y="3161039"/>
            <a:ext cx="3306641" cy="330664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472613" y="3205680"/>
            <a:ext cx="3271525" cy="327152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4116" r="0" b="-45696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026747" y="4581559"/>
            <a:ext cx="2696618" cy="3213943"/>
            <a:chOff x="0" y="0"/>
            <a:chExt cx="1018472" cy="121385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18472" cy="1213858"/>
            </a:xfrm>
            <a:custGeom>
              <a:avLst/>
              <a:gdLst/>
              <a:ahLst/>
              <a:cxnLst/>
              <a:rect r="r" b="b" t="t" l="l"/>
              <a:pathLst>
                <a:path h="1213858" w="1018472">
                  <a:moveTo>
                    <a:pt x="146420" y="0"/>
                  </a:moveTo>
                  <a:lnTo>
                    <a:pt x="872052" y="0"/>
                  </a:lnTo>
                  <a:cubicBezTo>
                    <a:pt x="952918" y="0"/>
                    <a:pt x="1018472" y="65554"/>
                    <a:pt x="1018472" y="146420"/>
                  </a:cubicBezTo>
                  <a:lnTo>
                    <a:pt x="1018472" y="1067438"/>
                  </a:lnTo>
                  <a:cubicBezTo>
                    <a:pt x="1018472" y="1106271"/>
                    <a:pt x="1003046" y="1143513"/>
                    <a:pt x="975587" y="1170972"/>
                  </a:cubicBezTo>
                  <a:cubicBezTo>
                    <a:pt x="948128" y="1198432"/>
                    <a:pt x="910885" y="1213858"/>
                    <a:pt x="872052" y="1213858"/>
                  </a:cubicBezTo>
                  <a:lnTo>
                    <a:pt x="146420" y="1213858"/>
                  </a:lnTo>
                  <a:cubicBezTo>
                    <a:pt x="107587" y="1213858"/>
                    <a:pt x="70344" y="1198432"/>
                    <a:pt x="42885" y="1170972"/>
                  </a:cubicBezTo>
                  <a:cubicBezTo>
                    <a:pt x="15426" y="1143513"/>
                    <a:pt x="0" y="1106271"/>
                    <a:pt x="0" y="1067438"/>
                  </a:cubicBezTo>
                  <a:lnTo>
                    <a:pt x="0" y="146420"/>
                  </a:lnTo>
                  <a:cubicBezTo>
                    <a:pt x="0" y="107587"/>
                    <a:pt x="15426" y="70344"/>
                    <a:pt x="42885" y="42885"/>
                  </a:cubicBezTo>
                  <a:cubicBezTo>
                    <a:pt x="70344" y="15426"/>
                    <a:pt x="107587" y="0"/>
                    <a:pt x="146420" y="0"/>
                  </a:cubicBezTo>
                  <a:close/>
                </a:path>
              </a:pathLst>
            </a:custGeom>
            <a:solidFill>
              <a:srgbClr val="0049A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018472" cy="1261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766102" y="3240796"/>
            <a:ext cx="3271525" cy="327152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5766102" y="3205680"/>
            <a:ext cx="3306641" cy="330664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737510" y="3250321"/>
            <a:ext cx="3271525" cy="3271525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70823" t="-12711" r="-88978" b="-59731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218874" y="4626199"/>
            <a:ext cx="2696618" cy="3213943"/>
            <a:chOff x="0" y="0"/>
            <a:chExt cx="1018472" cy="121385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18472" cy="1213858"/>
            </a:xfrm>
            <a:custGeom>
              <a:avLst/>
              <a:gdLst/>
              <a:ahLst/>
              <a:cxnLst/>
              <a:rect r="r" b="b" t="t" l="l"/>
              <a:pathLst>
                <a:path h="1213858" w="1018472">
                  <a:moveTo>
                    <a:pt x="146420" y="0"/>
                  </a:moveTo>
                  <a:lnTo>
                    <a:pt x="872052" y="0"/>
                  </a:lnTo>
                  <a:cubicBezTo>
                    <a:pt x="952918" y="0"/>
                    <a:pt x="1018472" y="65554"/>
                    <a:pt x="1018472" y="146420"/>
                  </a:cubicBezTo>
                  <a:lnTo>
                    <a:pt x="1018472" y="1067438"/>
                  </a:lnTo>
                  <a:cubicBezTo>
                    <a:pt x="1018472" y="1106271"/>
                    <a:pt x="1003046" y="1143513"/>
                    <a:pt x="975587" y="1170972"/>
                  </a:cubicBezTo>
                  <a:cubicBezTo>
                    <a:pt x="948128" y="1198432"/>
                    <a:pt x="910885" y="1213858"/>
                    <a:pt x="872052" y="1213858"/>
                  </a:cubicBezTo>
                  <a:lnTo>
                    <a:pt x="146420" y="1213858"/>
                  </a:lnTo>
                  <a:cubicBezTo>
                    <a:pt x="107587" y="1213858"/>
                    <a:pt x="70344" y="1198432"/>
                    <a:pt x="42885" y="1170972"/>
                  </a:cubicBezTo>
                  <a:cubicBezTo>
                    <a:pt x="15426" y="1143513"/>
                    <a:pt x="0" y="1106271"/>
                    <a:pt x="0" y="1067438"/>
                  </a:cubicBezTo>
                  <a:lnTo>
                    <a:pt x="0" y="146420"/>
                  </a:lnTo>
                  <a:cubicBezTo>
                    <a:pt x="0" y="107587"/>
                    <a:pt x="15426" y="70344"/>
                    <a:pt x="42885" y="42885"/>
                  </a:cubicBezTo>
                  <a:cubicBezTo>
                    <a:pt x="70344" y="15426"/>
                    <a:pt x="107587" y="0"/>
                    <a:pt x="146420" y="0"/>
                  </a:cubicBezTo>
                  <a:close/>
                </a:path>
              </a:pathLst>
            </a:custGeom>
            <a:solidFill>
              <a:srgbClr val="0049AB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1018472" cy="1261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958228" y="3285436"/>
            <a:ext cx="3271525" cy="3271525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8958228" y="3250321"/>
            <a:ext cx="3306641" cy="3306641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8929636" y="3294961"/>
            <a:ext cx="3271525" cy="3271525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64895" t="-30440" r="-51180" b="-85635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2407696" y="4626199"/>
            <a:ext cx="2696618" cy="3213943"/>
            <a:chOff x="0" y="0"/>
            <a:chExt cx="1018472" cy="121385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18472" cy="1213858"/>
            </a:xfrm>
            <a:custGeom>
              <a:avLst/>
              <a:gdLst/>
              <a:ahLst/>
              <a:cxnLst/>
              <a:rect r="r" b="b" t="t" l="l"/>
              <a:pathLst>
                <a:path h="1213858" w="1018472">
                  <a:moveTo>
                    <a:pt x="146420" y="0"/>
                  </a:moveTo>
                  <a:lnTo>
                    <a:pt x="872052" y="0"/>
                  </a:lnTo>
                  <a:cubicBezTo>
                    <a:pt x="952918" y="0"/>
                    <a:pt x="1018472" y="65554"/>
                    <a:pt x="1018472" y="146420"/>
                  </a:cubicBezTo>
                  <a:lnTo>
                    <a:pt x="1018472" y="1067438"/>
                  </a:lnTo>
                  <a:cubicBezTo>
                    <a:pt x="1018472" y="1106271"/>
                    <a:pt x="1003046" y="1143513"/>
                    <a:pt x="975587" y="1170972"/>
                  </a:cubicBezTo>
                  <a:cubicBezTo>
                    <a:pt x="948128" y="1198432"/>
                    <a:pt x="910885" y="1213858"/>
                    <a:pt x="872052" y="1213858"/>
                  </a:cubicBezTo>
                  <a:lnTo>
                    <a:pt x="146420" y="1213858"/>
                  </a:lnTo>
                  <a:cubicBezTo>
                    <a:pt x="107587" y="1213858"/>
                    <a:pt x="70344" y="1198432"/>
                    <a:pt x="42885" y="1170972"/>
                  </a:cubicBezTo>
                  <a:cubicBezTo>
                    <a:pt x="15426" y="1143513"/>
                    <a:pt x="0" y="1106271"/>
                    <a:pt x="0" y="1067438"/>
                  </a:cubicBezTo>
                  <a:lnTo>
                    <a:pt x="0" y="146420"/>
                  </a:lnTo>
                  <a:cubicBezTo>
                    <a:pt x="0" y="107587"/>
                    <a:pt x="15426" y="70344"/>
                    <a:pt x="42885" y="42885"/>
                  </a:cubicBezTo>
                  <a:cubicBezTo>
                    <a:pt x="70344" y="15426"/>
                    <a:pt x="107587" y="0"/>
                    <a:pt x="146420" y="0"/>
                  </a:cubicBezTo>
                  <a:close/>
                </a:path>
              </a:pathLst>
            </a:custGeom>
            <a:solidFill>
              <a:srgbClr val="0049AB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1018472" cy="1261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147051" y="3285436"/>
            <a:ext cx="3271525" cy="3271525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12147051" y="3250321"/>
            <a:ext cx="3306641" cy="3306641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-312428">
            <a:off x="12164609" y="3285436"/>
            <a:ext cx="3271525" cy="3271525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64924" t="-31923" r="-46203" b="-149579"/>
              </a:stretch>
            </a:blip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2412521" y="6969057"/>
            <a:ext cx="3360209" cy="29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2"/>
              </a:lnSpc>
              <a:spcBef>
                <a:spcPct val="0"/>
              </a:spcBef>
            </a:pPr>
            <a:r>
              <a:rPr lang="en-US" b="true" sz="1952" spc="-64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Abdulla Osman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412521" y="7254887"/>
            <a:ext cx="3360209" cy="272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3"/>
              </a:lnSpc>
              <a:spcBef>
                <a:spcPct val="0"/>
              </a:spcBef>
            </a:pPr>
            <a:r>
              <a:rPr lang="en-US" b="true" sz="1743" spc="-57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CEO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625103" y="1019175"/>
            <a:ext cx="6572251" cy="1210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0"/>
              </a:lnSpc>
              <a:spcBef>
                <a:spcPct val="0"/>
              </a:spcBef>
            </a:pPr>
            <a:r>
              <a:rPr lang="en-US" b="true" sz="7900" spc="-260">
                <a:solidFill>
                  <a:srgbClr val="0049AB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Our </a:t>
            </a:r>
            <a:r>
              <a:rPr lang="en-US" b="true" sz="7900" spc="-260">
                <a:solidFill>
                  <a:srgbClr val="0049AB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Team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677418" y="7013698"/>
            <a:ext cx="3360209" cy="29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2"/>
              </a:lnSpc>
              <a:spcBef>
                <a:spcPct val="0"/>
              </a:spcBef>
            </a:pPr>
            <a:r>
              <a:rPr lang="en-US" b="true" sz="1952" spc="-64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Bushra Swar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677418" y="7309053"/>
            <a:ext cx="3360209" cy="229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3"/>
              </a:lnSpc>
              <a:spcBef>
                <a:spcPct val="0"/>
              </a:spcBef>
            </a:pPr>
            <a:r>
              <a:rPr lang="en-US" b="true" sz="1543" spc="-50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Business Data Analyst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869545" y="7058339"/>
            <a:ext cx="3360209" cy="29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2"/>
              </a:lnSpc>
              <a:spcBef>
                <a:spcPct val="0"/>
              </a:spcBef>
            </a:pPr>
            <a:r>
              <a:rPr lang="en-US" b="true" sz="1952" spc="-64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Hassan Alhashemi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8869545" y="7353693"/>
            <a:ext cx="3360209" cy="229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3"/>
              </a:lnSpc>
              <a:spcBef>
                <a:spcPct val="0"/>
              </a:spcBef>
            </a:pPr>
            <a:r>
              <a:rPr lang="en-US" b="true" sz="1543" spc="-50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Business Data Analyst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2058367" y="7058339"/>
            <a:ext cx="3360209" cy="29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2"/>
              </a:lnSpc>
              <a:spcBef>
                <a:spcPct val="0"/>
              </a:spcBef>
            </a:pPr>
            <a:r>
              <a:rPr lang="en-US" b="true" sz="1952" spc="-64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Najwa Ebrahim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2058367" y="7353693"/>
            <a:ext cx="3360209" cy="229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3"/>
              </a:lnSpc>
              <a:spcBef>
                <a:spcPct val="0"/>
              </a:spcBef>
            </a:pPr>
            <a:r>
              <a:rPr lang="en-US" b="true" sz="1543" spc="-50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Business Data Analyst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219327" y="9179224"/>
            <a:ext cx="15849345" cy="49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5"/>
              </a:lnSpc>
              <a:spcBef>
                <a:spcPct val="0"/>
              </a:spcBef>
            </a:pPr>
            <a:r>
              <a:rPr lang="en-US" b="true" sz="3245" spc="-107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Success isn’t ju</a:t>
            </a:r>
            <a:r>
              <a:rPr lang="en-US" b="true" sz="3245" spc="-107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st about selling once, it’s about earning the customer twice.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90911" y="-817058"/>
            <a:ext cx="6639221" cy="12188858"/>
            <a:chOff x="0" y="0"/>
            <a:chExt cx="1748601" cy="32102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8602" cy="3210234"/>
            </a:xfrm>
            <a:custGeom>
              <a:avLst/>
              <a:gdLst/>
              <a:ahLst/>
              <a:cxnLst/>
              <a:rect r="r" b="b" t="t" l="l"/>
              <a:pathLst>
                <a:path h="3210234" w="1748602">
                  <a:moveTo>
                    <a:pt x="0" y="0"/>
                  </a:moveTo>
                  <a:lnTo>
                    <a:pt x="1748602" y="0"/>
                  </a:lnTo>
                  <a:lnTo>
                    <a:pt x="1748602" y="3210234"/>
                  </a:lnTo>
                  <a:lnTo>
                    <a:pt x="0" y="3210234"/>
                  </a:lnTo>
                  <a:close/>
                </a:path>
              </a:pathLst>
            </a:custGeom>
            <a:solidFill>
              <a:srgbClr val="FF73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48601" cy="3248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3293" y="812745"/>
            <a:ext cx="2772063" cy="8445555"/>
            <a:chOff x="0" y="0"/>
            <a:chExt cx="730091" cy="22243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0091" cy="2224344"/>
            </a:xfrm>
            <a:custGeom>
              <a:avLst/>
              <a:gdLst/>
              <a:ahLst/>
              <a:cxnLst/>
              <a:rect r="r" b="b" t="t" l="l"/>
              <a:pathLst>
                <a:path h="2224344" w="730091">
                  <a:moveTo>
                    <a:pt x="0" y="0"/>
                  </a:moveTo>
                  <a:lnTo>
                    <a:pt x="730091" y="0"/>
                  </a:lnTo>
                  <a:lnTo>
                    <a:pt x="730091" y="2224344"/>
                  </a:lnTo>
                  <a:lnTo>
                    <a:pt x="0" y="2224344"/>
                  </a:lnTo>
                  <a:close/>
                </a:path>
              </a:pathLst>
            </a:custGeom>
            <a:solidFill>
              <a:srgbClr val="0049A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30091" cy="2262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2260" y="1490988"/>
            <a:ext cx="6792102" cy="7037386"/>
            <a:chOff x="0" y="0"/>
            <a:chExt cx="1147178" cy="11886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47178" cy="1188606"/>
            </a:xfrm>
            <a:custGeom>
              <a:avLst/>
              <a:gdLst/>
              <a:ahLst/>
              <a:cxnLst/>
              <a:rect r="r" b="b" t="t" l="l"/>
              <a:pathLst>
                <a:path h="1188606" w="1147178">
                  <a:moveTo>
                    <a:pt x="0" y="0"/>
                  </a:moveTo>
                  <a:lnTo>
                    <a:pt x="1147178" y="0"/>
                  </a:lnTo>
                  <a:lnTo>
                    <a:pt x="1147178" y="1188606"/>
                  </a:lnTo>
                  <a:lnTo>
                    <a:pt x="0" y="1188606"/>
                  </a:lnTo>
                  <a:close/>
                </a:path>
              </a:pathLst>
            </a:custGeom>
            <a:blipFill>
              <a:blip r:embed="rId2"/>
              <a:stretch>
                <a:fillRect l="-1805" t="0" r="-1805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603095" y="642809"/>
            <a:ext cx="1359492" cy="339873"/>
          </a:xfrm>
          <a:custGeom>
            <a:avLst/>
            <a:gdLst/>
            <a:ahLst/>
            <a:cxnLst/>
            <a:rect r="r" b="b" t="t" l="l"/>
            <a:pathLst>
              <a:path h="339873" w="1359492">
                <a:moveTo>
                  <a:pt x="0" y="0"/>
                </a:moveTo>
                <a:lnTo>
                  <a:pt x="1359492" y="0"/>
                </a:lnTo>
                <a:lnTo>
                  <a:pt x="1359492" y="339873"/>
                </a:lnTo>
                <a:lnTo>
                  <a:pt x="0" y="339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03095" y="9258300"/>
            <a:ext cx="1359492" cy="339873"/>
          </a:xfrm>
          <a:custGeom>
            <a:avLst/>
            <a:gdLst/>
            <a:ahLst/>
            <a:cxnLst/>
            <a:rect r="r" b="b" t="t" l="l"/>
            <a:pathLst>
              <a:path h="339873" w="1359492">
                <a:moveTo>
                  <a:pt x="0" y="0"/>
                </a:moveTo>
                <a:lnTo>
                  <a:pt x="1359492" y="0"/>
                </a:lnTo>
                <a:lnTo>
                  <a:pt x="1359492" y="339873"/>
                </a:lnTo>
                <a:lnTo>
                  <a:pt x="0" y="339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367907" y="1028700"/>
            <a:ext cx="10236981" cy="10236981"/>
          </a:xfrm>
          <a:custGeom>
            <a:avLst/>
            <a:gdLst/>
            <a:ahLst/>
            <a:cxnLst/>
            <a:rect r="r" b="b" t="t" l="l"/>
            <a:pathLst>
              <a:path h="10236981" w="10236981">
                <a:moveTo>
                  <a:pt x="0" y="0"/>
                </a:moveTo>
                <a:lnTo>
                  <a:pt x="10236981" y="0"/>
                </a:lnTo>
                <a:lnTo>
                  <a:pt x="10236981" y="10236981"/>
                </a:lnTo>
                <a:lnTo>
                  <a:pt x="0" y="102369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719459" y="1427188"/>
            <a:ext cx="7129972" cy="128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8"/>
              </a:lnSpc>
              <a:spcBef>
                <a:spcPct val="0"/>
              </a:spcBef>
            </a:pPr>
            <a:r>
              <a:rPr lang="en-US" b="true" sz="8358" spc="-275">
                <a:solidFill>
                  <a:srgbClr val="094DE6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Objectives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19459" y="4336257"/>
            <a:ext cx="7774656" cy="357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</a:pPr>
            <a:r>
              <a:rPr lang="en-US" sz="2899" spc="-1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Main </a:t>
            </a:r>
            <a:r>
              <a:rPr lang="en-US" sz="2899" spc="-1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objective is to understand customer behavior and identify the factors that influence retention and churn.</a:t>
            </a:r>
          </a:p>
          <a:p>
            <a:pPr algn="just">
              <a:lnSpc>
                <a:spcPts val="4059"/>
              </a:lnSpc>
            </a:pPr>
            <a:r>
              <a:rPr lang="en-US" sz="2899" spc="-1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  <a:p>
            <a:pPr algn="just">
              <a:lnSpc>
                <a:spcPts val="4059"/>
              </a:lnSpc>
            </a:pPr>
            <a:r>
              <a:rPr lang="en-US" sz="2899" spc="-1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We aim to segment our customers based on recency, frequency and monetary purchasing habits.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19459" y="3222263"/>
            <a:ext cx="9220553" cy="639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5"/>
              </a:lnSpc>
              <a:spcBef>
                <a:spcPct val="0"/>
              </a:spcBef>
            </a:pPr>
            <a:r>
              <a:rPr lang="en-US" sz="4175" spc="-137">
                <a:solidFill>
                  <a:srgbClr val="094DE6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Under</a:t>
            </a:r>
            <a:r>
              <a:rPr lang="en-US" sz="4175" spc="-137">
                <a:solidFill>
                  <a:srgbClr val="094DE6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standing Olist’s Customers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01281" y="1765548"/>
            <a:ext cx="7793390" cy="7793390"/>
          </a:xfrm>
          <a:custGeom>
            <a:avLst/>
            <a:gdLst/>
            <a:ahLst/>
            <a:cxnLst/>
            <a:rect r="r" b="b" t="t" l="l"/>
            <a:pathLst>
              <a:path h="7793390" w="7793390">
                <a:moveTo>
                  <a:pt x="0" y="0"/>
                </a:moveTo>
                <a:lnTo>
                  <a:pt x="7793389" y="0"/>
                </a:lnTo>
                <a:lnTo>
                  <a:pt x="7793389" y="7793390"/>
                </a:lnTo>
                <a:lnTo>
                  <a:pt x="0" y="7793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90690" y="91489"/>
            <a:ext cx="6803980" cy="680398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9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870538" y="2327567"/>
            <a:ext cx="1230742" cy="307686"/>
          </a:xfrm>
          <a:custGeom>
            <a:avLst/>
            <a:gdLst/>
            <a:ahLst/>
            <a:cxnLst/>
            <a:rect r="r" b="b" t="t" l="l"/>
            <a:pathLst>
              <a:path h="307686" w="1230742">
                <a:moveTo>
                  <a:pt x="0" y="0"/>
                </a:moveTo>
                <a:lnTo>
                  <a:pt x="1230743" y="0"/>
                </a:lnTo>
                <a:lnTo>
                  <a:pt x="1230743" y="307686"/>
                </a:lnTo>
                <a:lnTo>
                  <a:pt x="0" y="307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14988" y="9558938"/>
            <a:ext cx="1034978" cy="258744"/>
          </a:xfrm>
          <a:custGeom>
            <a:avLst/>
            <a:gdLst/>
            <a:ahLst/>
            <a:cxnLst/>
            <a:rect r="r" b="b" t="t" l="l"/>
            <a:pathLst>
              <a:path h="258744" w="1034978">
                <a:moveTo>
                  <a:pt x="0" y="0"/>
                </a:moveTo>
                <a:lnTo>
                  <a:pt x="1034978" y="0"/>
                </a:lnTo>
                <a:lnTo>
                  <a:pt x="1034978" y="258744"/>
                </a:lnTo>
                <a:lnTo>
                  <a:pt x="0" y="258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93556" y="4796572"/>
            <a:ext cx="8765744" cy="4383617"/>
          </a:xfrm>
          <a:custGeom>
            <a:avLst/>
            <a:gdLst/>
            <a:ahLst/>
            <a:cxnLst/>
            <a:rect r="r" b="b" t="t" l="l"/>
            <a:pathLst>
              <a:path h="4383617" w="8765744">
                <a:moveTo>
                  <a:pt x="0" y="0"/>
                </a:moveTo>
                <a:lnTo>
                  <a:pt x="8765744" y="0"/>
                </a:lnTo>
                <a:lnTo>
                  <a:pt x="8765744" y="4383617"/>
                </a:lnTo>
                <a:lnTo>
                  <a:pt x="0" y="43836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36" r="-530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095" y="1019175"/>
            <a:ext cx="13403788" cy="902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0"/>
              </a:lnSpc>
              <a:spcBef>
                <a:spcPct val="0"/>
              </a:spcBef>
            </a:pPr>
            <a:r>
              <a:rPr lang="en-US" b="true" sz="5900" spc="-194">
                <a:solidFill>
                  <a:srgbClr val="0049AB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KPI’S and Cust</a:t>
            </a:r>
            <a:r>
              <a:rPr lang="en-US" b="true" sz="5900" spc="-194">
                <a:solidFill>
                  <a:srgbClr val="0049AB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omers Segmentations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2963941"/>
            <a:ext cx="6861579" cy="1875781"/>
            <a:chOff x="0" y="0"/>
            <a:chExt cx="2736622" cy="7481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36622" cy="748123"/>
            </a:xfrm>
            <a:custGeom>
              <a:avLst/>
              <a:gdLst/>
              <a:ahLst/>
              <a:cxnLst/>
              <a:rect r="r" b="b" t="t" l="l"/>
              <a:pathLst>
                <a:path h="748123" w="2736622">
                  <a:moveTo>
                    <a:pt x="57543" y="0"/>
                  </a:moveTo>
                  <a:lnTo>
                    <a:pt x="2679079" y="0"/>
                  </a:lnTo>
                  <a:cubicBezTo>
                    <a:pt x="2710859" y="0"/>
                    <a:pt x="2736622" y="25763"/>
                    <a:pt x="2736622" y="57543"/>
                  </a:cubicBezTo>
                  <a:lnTo>
                    <a:pt x="2736622" y="690579"/>
                  </a:lnTo>
                  <a:cubicBezTo>
                    <a:pt x="2736622" y="722360"/>
                    <a:pt x="2710859" y="748123"/>
                    <a:pt x="2679079" y="748123"/>
                  </a:cubicBezTo>
                  <a:lnTo>
                    <a:pt x="57543" y="748123"/>
                  </a:lnTo>
                  <a:cubicBezTo>
                    <a:pt x="25763" y="748123"/>
                    <a:pt x="0" y="722360"/>
                    <a:pt x="0" y="690579"/>
                  </a:cubicBezTo>
                  <a:lnTo>
                    <a:pt x="0" y="57543"/>
                  </a:lnTo>
                  <a:cubicBezTo>
                    <a:pt x="0" y="25763"/>
                    <a:pt x="25763" y="0"/>
                    <a:pt x="575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227C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736622" cy="795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07565" y="3197105"/>
            <a:ext cx="538935" cy="538935"/>
          </a:xfrm>
          <a:custGeom>
            <a:avLst/>
            <a:gdLst/>
            <a:ahLst/>
            <a:cxnLst/>
            <a:rect r="r" b="b" t="t" l="l"/>
            <a:pathLst>
              <a:path h="538935" w="538935">
                <a:moveTo>
                  <a:pt x="0" y="0"/>
                </a:moveTo>
                <a:lnTo>
                  <a:pt x="538935" y="0"/>
                </a:lnTo>
                <a:lnTo>
                  <a:pt x="538935" y="538935"/>
                </a:lnTo>
                <a:lnTo>
                  <a:pt x="0" y="5389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049775" y="3244116"/>
            <a:ext cx="2048212" cy="49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8"/>
              </a:lnSpc>
              <a:spcBef>
                <a:spcPct val="0"/>
              </a:spcBef>
            </a:pPr>
            <a:r>
              <a:rPr lang="en-US" sz="3298" spc="-108">
                <a:solidFill>
                  <a:srgbClr val="FF6F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Recency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9775" y="3806581"/>
            <a:ext cx="4416404" cy="898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4"/>
              </a:lnSpc>
            </a:pPr>
            <a:r>
              <a:rPr lang="en-US" sz="2541" spc="-83">
                <a:solidFill>
                  <a:srgbClr val="094DE6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Increa</a:t>
            </a:r>
            <a:r>
              <a:rPr lang="en-US" sz="2541" spc="-83">
                <a:solidFill>
                  <a:srgbClr val="094DE6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se the share of recent customers to 10%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5112600"/>
            <a:ext cx="6861579" cy="1875781"/>
            <a:chOff x="0" y="0"/>
            <a:chExt cx="2736622" cy="74812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36622" cy="748123"/>
            </a:xfrm>
            <a:custGeom>
              <a:avLst/>
              <a:gdLst/>
              <a:ahLst/>
              <a:cxnLst/>
              <a:rect r="r" b="b" t="t" l="l"/>
              <a:pathLst>
                <a:path h="748123" w="2736622">
                  <a:moveTo>
                    <a:pt x="57543" y="0"/>
                  </a:moveTo>
                  <a:lnTo>
                    <a:pt x="2679079" y="0"/>
                  </a:lnTo>
                  <a:cubicBezTo>
                    <a:pt x="2710859" y="0"/>
                    <a:pt x="2736622" y="25763"/>
                    <a:pt x="2736622" y="57543"/>
                  </a:cubicBezTo>
                  <a:lnTo>
                    <a:pt x="2736622" y="690579"/>
                  </a:lnTo>
                  <a:cubicBezTo>
                    <a:pt x="2736622" y="722360"/>
                    <a:pt x="2710859" y="748123"/>
                    <a:pt x="2679079" y="748123"/>
                  </a:cubicBezTo>
                  <a:lnTo>
                    <a:pt x="57543" y="748123"/>
                  </a:lnTo>
                  <a:cubicBezTo>
                    <a:pt x="25763" y="748123"/>
                    <a:pt x="0" y="722360"/>
                    <a:pt x="0" y="690579"/>
                  </a:cubicBezTo>
                  <a:lnTo>
                    <a:pt x="0" y="57543"/>
                  </a:lnTo>
                  <a:cubicBezTo>
                    <a:pt x="0" y="25763"/>
                    <a:pt x="25763" y="0"/>
                    <a:pt x="575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227C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736622" cy="795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049775" y="5392775"/>
            <a:ext cx="2048212" cy="49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8"/>
              </a:lnSpc>
              <a:spcBef>
                <a:spcPct val="0"/>
              </a:spcBef>
            </a:pPr>
            <a:r>
              <a:rPr lang="en-US" sz="3298" spc="-108">
                <a:solidFill>
                  <a:srgbClr val="FF6F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Frequency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28700" y="7258979"/>
            <a:ext cx="6861579" cy="1875781"/>
            <a:chOff x="0" y="0"/>
            <a:chExt cx="2736622" cy="74812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736622" cy="748123"/>
            </a:xfrm>
            <a:custGeom>
              <a:avLst/>
              <a:gdLst/>
              <a:ahLst/>
              <a:cxnLst/>
              <a:rect r="r" b="b" t="t" l="l"/>
              <a:pathLst>
                <a:path h="748123" w="2736622">
                  <a:moveTo>
                    <a:pt x="57543" y="0"/>
                  </a:moveTo>
                  <a:lnTo>
                    <a:pt x="2679079" y="0"/>
                  </a:lnTo>
                  <a:cubicBezTo>
                    <a:pt x="2710859" y="0"/>
                    <a:pt x="2736622" y="25763"/>
                    <a:pt x="2736622" y="57543"/>
                  </a:cubicBezTo>
                  <a:lnTo>
                    <a:pt x="2736622" y="690579"/>
                  </a:lnTo>
                  <a:cubicBezTo>
                    <a:pt x="2736622" y="722360"/>
                    <a:pt x="2710859" y="748123"/>
                    <a:pt x="2679079" y="748123"/>
                  </a:cubicBezTo>
                  <a:lnTo>
                    <a:pt x="57543" y="748123"/>
                  </a:lnTo>
                  <a:cubicBezTo>
                    <a:pt x="25763" y="748123"/>
                    <a:pt x="0" y="722360"/>
                    <a:pt x="0" y="690579"/>
                  </a:cubicBezTo>
                  <a:lnTo>
                    <a:pt x="0" y="57543"/>
                  </a:lnTo>
                  <a:cubicBezTo>
                    <a:pt x="0" y="25763"/>
                    <a:pt x="25763" y="0"/>
                    <a:pt x="575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227C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2736622" cy="795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049775" y="7539154"/>
            <a:ext cx="2048212" cy="49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8"/>
              </a:lnSpc>
              <a:spcBef>
                <a:spcPct val="0"/>
              </a:spcBef>
            </a:pPr>
            <a:r>
              <a:rPr lang="en-US" sz="3298" spc="-108">
                <a:solidFill>
                  <a:srgbClr val="FF6F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Monetary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49775" y="5955240"/>
            <a:ext cx="4416404" cy="898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4"/>
              </a:lnSpc>
            </a:pPr>
            <a:r>
              <a:rPr lang="en-US" sz="2541" spc="-83">
                <a:solidFill>
                  <a:srgbClr val="094DE6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G</a:t>
            </a:r>
            <a:r>
              <a:rPr lang="en-US" sz="2541" spc="-83">
                <a:solidFill>
                  <a:srgbClr val="094DE6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row</a:t>
            </a:r>
            <a:r>
              <a:rPr lang="en-US" sz="2541" spc="-83">
                <a:solidFill>
                  <a:srgbClr val="094DE6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the percentage of frequent buyers to 5%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49775" y="8047499"/>
            <a:ext cx="4416404" cy="898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4"/>
              </a:lnSpc>
            </a:pPr>
            <a:r>
              <a:rPr lang="en-US" sz="2541" spc="-83">
                <a:solidFill>
                  <a:srgbClr val="094DE6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I</a:t>
            </a:r>
            <a:r>
              <a:rPr lang="en-US" sz="2541" spc="-83">
                <a:solidFill>
                  <a:srgbClr val="094DE6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ncrea</a:t>
            </a:r>
            <a:r>
              <a:rPr lang="en-US" sz="2541" spc="-83">
                <a:solidFill>
                  <a:srgbClr val="094DE6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se the share of big spenders to 15%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307565" y="5392775"/>
            <a:ext cx="538935" cy="538935"/>
          </a:xfrm>
          <a:custGeom>
            <a:avLst/>
            <a:gdLst/>
            <a:ahLst/>
            <a:cxnLst/>
            <a:rect r="r" b="b" t="t" l="l"/>
            <a:pathLst>
              <a:path h="538935" w="538935">
                <a:moveTo>
                  <a:pt x="0" y="0"/>
                </a:moveTo>
                <a:lnTo>
                  <a:pt x="538935" y="0"/>
                </a:lnTo>
                <a:lnTo>
                  <a:pt x="538935" y="538935"/>
                </a:lnTo>
                <a:lnTo>
                  <a:pt x="0" y="5389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07565" y="7498945"/>
            <a:ext cx="538935" cy="538935"/>
          </a:xfrm>
          <a:custGeom>
            <a:avLst/>
            <a:gdLst/>
            <a:ahLst/>
            <a:cxnLst/>
            <a:rect r="r" b="b" t="t" l="l"/>
            <a:pathLst>
              <a:path h="538935" w="538935">
                <a:moveTo>
                  <a:pt x="0" y="0"/>
                </a:moveTo>
                <a:lnTo>
                  <a:pt x="538935" y="0"/>
                </a:lnTo>
                <a:lnTo>
                  <a:pt x="538935" y="538935"/>
                </a:lnTo>
                <a:lnTo>
                  <a:pt x="0" y="5389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1165" y="2419645"/>
            <a:ext cx="930826" cy="930826"/>
          </a:xfrm>
          <a:custGeom>
            <a:avLst/>
            <a:gdLst/>
            <a:ahLst/>
            <a:cxnLst/>
            <a:rect r="r" b="b" t="t" l="l"/>
            <a:pathLst>
              <a:path h="930826" w="930826">
                <a:moveTo>
                  <a:pt x="0" y="0"/>
                </a:moveTo>
                <a:lnTo>
                  <a:pt x="930826" y="0"/>
                </a:lnTo>
                <a:lnTo>
                  <a:pt x="930826" y="930826"/>
                </a:lnTo>
                <a:lnTo>
                  <a:pt x="0" y="930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1165" y="3834516"/>
            <a:ext cx="930826" cy="930826"/>
          </a:xfrm>
          <a:custGeom>
            <a:avLst/>
            <a:gdLst/>
            <a:ahLst/>
            <a:cxnLst/>
            <a:rect r="r" b="b" t="t" l="l"/>
            <a:pathLst>
              <a:path h="930826" w="930826">
                <a:moveTo>
                  <a:pt x="0" y="0"/>
                </a:moveTo>
                <a:lnTo>
                  <a:pt x="930826" y="0"/>
                </a:lnTo>
                <a:lnTo>
                  <a:pt x="930826" y="930826"/>
                </a:lnTo>
                <a:lnTo>
                  <a:pt x="0" y="930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1165" y="5200178"/>
            <a:ext cx="930826" cy="930826"/>
          </a:xfrm>
          <a:custGeom>
            <a:avLst/>
            <a:gdLst/>
            <a:ahLst/>
            <a:cxnLst/>
            <a:rect r="r" b="b" t="t" l="l"/>
            <a:pathLst>
              <a:path h="930826" w="930826">
                <a:moveTo>
                  <a:pt x="0" y="0"/>
                </a:moveTo>
                <a:lnTo>
                  <a:pt x="930826" y="0"/>
                </a:lnTo>
                <a:lnTo>
                  <a:pt x="930826" y="930826"/>
                </a:lnTo>
                <a:lnTo>
                  <a:pt x="0" y="930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26446" y="8306141"/>
            <a:ext cx="7155206" cy="7155206"/>
          </a:xfrm>
          <a:custGeom>
            <a:avLst/>
            <a:gdLst/>
            <a:ahLst/>
            <a:cxnLst/>
            <a:rect r="r" b="b" t="t" l="l"/>
            <a:pathLst>
              <a:path h="7155206" w="7155206">
                <a:moveTo>
                  <a:pt x="0" y="0"/>
                </a:moveTo>
                <a:lnTo>
                  <a:pt x="7155206" y="0"/>
                </a:lnTo>
                <a:lnTo>
                  <a:pt x="7155206" y="7155206"/>
                </a:lnTo>
                <a:lnTo>
                  <a:pt x="0" y="71552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674579" y="6493624"/>
            <a:ext cx="6246817" cy="624681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9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199335" y="4139229"/>
            <a:ext cx="2168475" cy="4127259"/>
            <a:chOff x="0" y="0"/>
            <a:chExt cx="3331210" cy="63402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31210" cy="6340291"/>
            </a:xfrm>
            <a:custGeom>
              <a:avLst/>
              <a:gdLst/>
              <a:ahLst/>
              <a:cxnLst/>
              <a:rect r="r" b="b" t="t" l="l"/>
              <a:pathLst>
                <a:path h="6340291" w="3331210">
                  <a:moveTo>
                    <a:pt x="3331210" y="3170145"/>
                  </a:moveTo>
                  <a:lnTo>
                    <a:pt x="3331210" y="6340291"/>
                  </a:lnTo>
                  <a:cubicBezTo>
                    <a:pt x="1490980" y="6340291"/>
                    <a:pt x="0" y="4920192"/>
                    <a:pt x="0" y="3170145"/>
                  </a:cubicBezTo>
                  <a:cubicBezTo>
                    <a:pt x="0" y="1420099"/>
                    <a:pt x="1490980" y="0"/>
                    <a:pt x="3331210" y="0"/>
                  </a:cubicBezTo>
                  <a:lnTo>
                    <a:pt x="3331210" y="3170145"/>
                  </a:lnTo>
                  <a:close/>
                </a:path>
              </a:pathLst>
            </a:custGeom>
            <a:blipFill>
              <a:blip r:embed="rId10"/>
              <a:stretch>
                <a:fillRect l="-13403" t="0" r="-13403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986560" y="1941911"/>
            <a:ext cx="3515945" cy="351594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9A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128654" y="2065409"/>
            <a:ext cx="3220546" cy="322054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14102" r="0" b="-14102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5421535" y="566270"/>
            <a:ext cx="1359492" cy="339873"/>
          </a:xfrm>
          <a:custGeom>
            <a:avLst/>
            <a:gdLst/>
            <a:ahLst/>
            <a:cxnLst/>
            <a:rect r="r" b="b" t="t" l="l"/>
            <a:pathLst>
              <a:path h="339873" w="1359492">
                <a:moveTo>
                  <a:pt x="0" y="0"/>
                </a:moveTo>
                <a:lnTo>
                  <a:pt x="1359491" y="0"/>
                </a:lnTo>
                <a:lnTo>
                  <a:pt x="1359491" y="339873"/>
                </a:lnTo>
                <a:lnTo>
                  <a:pt x="0" y="3398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986560" y="7498852"/>
            <a:ext cx="1034978" cy="258744"/>
          </a:xfrm>
          <a:custGeom>
            <a:avLst/>
            <a:gdLst/>
            <a:ahLst/>
            <a:cxnLst/>
            <a:rect r="r" b="b" t="t" l="l"/>
            <a:pathLst>
              <a:path h="258744" w="1034978">
                <a:moveTo>
                  <a:pt x="0" y="0"/>
                </a:moveTo>
                <a:lnTo>
                  <a:pt x="1034978" y="0"/>
                </a:lnTo>
                <a:lnTo>
                  <a:pt x="1034978" y="258745"/>
                </a:lnTo>
                <a:lnTo>
                  <a:pt x="0" y="2587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91165" y="6580082"/>
            <a:ext cx="930826" cy="930826"/>
          </a:xfrm>
          <a:custGeom>
            <a:avLst/>
            <a:gdLst/>
            <a:ahLst/>
            <a:cxnLst/>
            <a:rect r="r" b="b" t="t" l="l"/>
            <a:pathLst>
              <a:path h="930826" w="930826">
                <a:moveTo>
                  <a:pt x="0" y="0"/>
                </a:moveTo>
                <a:lnTo>
                  <a:pt x="930826" y="0"/>
                </a:lnTo>
                <a:lnTo>
                  <a:pt x="930826" y="930826"/>
                </a:lnTo>
                <a:lnTo>
                  <a:pt x="0" y="9308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91165" y="7810600"/>
            <a:ext cx="930826" cy="930826"/>
          </a:xfrm>
          <a:custGeom>
            <a:avLst/>
            <a:gdLst/>
            <a:ahLst/>
            <a:cxnLst/>
            <a:rect r="r" b="b" t="t" l="l"/>
            <a:pathLst>
              <a:path h="930826" w="930826">
                <a:moveTo>
                  <a:pt x="0" y="0"/>
                </a:moveTo>
                <a:lnTo>
                  <a:pt x="930826" y="0"/>
                </a:lnTo>
                <a:lnTo>
                  <a:pt x="930826" y="930826"/>
                </a:lnTo>
                <a:lnTo>
                  <a:pt x="0" y="93082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991248" y="2381545"/>
            <a:ext cx="11233181" cy="111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2"/>
              </a:lnSpc>
            </a:pPr>
            <a:r>
              <a:rPr lang="en-US" sz="2123" spc="-74">
                <a:solidFill>
                  <a:srgbClr val="1B1B1B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2123" spc="-74">
                <a:solidFill>
                  <a:srgbClr val="1B1B1B"/>
                </a:solidFill>
                <a:latin typeface="Garet"/>
                <a:ea typeface="Garet"/>
                <a:cs typeface="Garet"/>
                <a:sym typeface="Garet"/>
              </a:rPr>
              <a:t>trengthen partnerships with major banks to provide better installment plans, credit card offers, loyalty rewards, and promotional rates that encourage higher spending and long-term customer retention.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91248" y="3913202"/>
            <a:ext cx="11233181" cy="7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2"/>
              </a:lnSpc>
            </a:pPr>
            <a:r>
              <a:rPr lang="en-US" sz="2123" spc="-7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Encourage boleto users to shift toward digital payments by offering faster processing and limited-time incentives to reduce delays and improve transaction efficiency.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91248" y="5091067"/>
            <a:ext cx="11374818" cy="146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2"/>
              </a:lnSpc>
            </a:pPr>
            <a:r>
              <a:rPr lang="en-US" sz="2123" spc="-7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Expa</a:t>
            </a:r>
            <a:r>
              <a:rPr lang="en-US" sz="2123" spc="-7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nd the top-performing categories </a:t>
            </a:r>
            <a:r>
              <a:rPr lang="en-US" sz="2123" spc="-74">
                <a:solidFill>
                  <a:srgbClr val="FF7300"/>
                </a:solidFill>
                <a:latin typeface="Garet"/>
                <a:ea typeface="Garet"/>
                <a:cs typeface="Garet"/>
                <a:sym typeface="Garet"/>
              </a:rPr>
              <a:t>(Bed, Bath &amp; Table, Health &amp; Beauty, and Sports &amp; Leisure) </a:t>
            </a:r>
            <a:r>
              <a:rPr lang="en-US" sz="2123" spc="-7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through targeted promotions, marketing campaigns, collaborations with social influencers, and stronger seller partnerships to boost customer satisfaction and increase overall sales growth.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91248" y="6846565"/>
            <a:ext cx="11553471" cy="35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2"/>
              </a:lnSpc>
            </a:pPr>
            <a:r>
              <a:rPr lang="en-US" sz="2123" spc="-7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Improve recency by offering short-term discounts with limited expiration periods.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91248" y="726682"/>
            <a:ext cx="9332720" cy="1061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0"/>
              </a:lnSpc>
              <a:spcBef>
                <a:spcPct val="0"/>
              </a:spcBef>
            </a:pPr>
            <a:r>
              <a:rPr lang="en-US" b="true" sz="6900" spc="-227">
                <a:solidFill>
                  <a:srgbClr val="0049AB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Rec</a:t>
            </a:r>
            <a:r>
              <a:rPr lang="en-US" b="true" sz="6900" spc="-227">
                <a:solidFill>
                  <a:srgbClr val="0049AB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ommendations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91248" y="7972417"/>
            <a:ext cx="11212209" cy="7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2"/>
              </a:lnSpc>
            </a:pPr>
            <a:r>
              <a:rPr lang="en-US" sz="2123" spc="-7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Enhance loyalty programs by rewarding customers with points for every purchase to encourage repeat buying and long-term engagement with Olist.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00337" y="8530476"/>
            <a:ext cx="10236981" cy="10236981"/>
          </a:xfrm>
          <a:custGeom>
            <a:avLst/>
            <a:gdLst/>
            <a:ahLst/>
            <a:cxnLst/>
            <a:rect r="r" b="b" t="t" l="l"/>
            <a:pathLst>
              <a:path h="10236981" w="10236981">
                <a:moveTo>
                  <a:pt x="0" y="0"/>
                </a:moveTo>
                <a:lnTo>
                  <a:pt x="10236981" y="0"/>
                </a:lnTo>
                <a:lnTo>
                  <a:pt x="10236981" y="10236981"/>
                </a:lnTo>
                <a:lnTo>
                  <a:pt x="0" y="1023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65563" y="-1354217"/>
            <a:ext cx="11833546" cy="1183354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D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916052" y="591369"/>
            <a:ext cx="9104262" cy="910426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041700" y="791651"/>
            <a:ext cx="8721647" cy="872164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8103747" y="1648672"/>
            <a:ext cx="1359492" cy="339873"/>
          </a:xfrm>
          <a:custGeom>
            <a:avLst/>
            <a:gdLst/>
            <a:ahLst/>
            <a:cxnLst/>
            <a:rect r="r" b="b" t="t" l="l"/>
            <a:pathLst>
              <a:path h="339873" w="1359492">
                <a:moveTo>
                  <a:pt x="0" y="0"/>
                </a:moveTo>
                <a:lnTo>
                  <a:pt x="1359492" y="0"/>
                </a:lnTo>
                <a:lnTo>
                  <a:pt x="1359492" y="339873"/>
                </a:lnTo>
                <a:lnTo>
                  <a:pt x="0" y="339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196027" y="7947732"/>
            <a:ext cx="1359492" cy="339873"/>
          </a:xfrm>
          <a:custGeom>
            <a:avLst/>
            <a:gdLst/>
            <a:ahLst/>
            <a:cxnLst/>
            <a:rect r="r" b="b" t="t" l="l"/>
            <a:pathLst>
              <a:path h="339873" w="1359492">
                <a:moveTo>
                  <a:pt x="0" y="0"/>
                </a:moveTo>
                <a:lnTo>
                  <a:pt x="1359492" y="0"/>
                </a:lnTo>
                <a:lnTo>
                  <a:pt x="1359492" y="339873"/>
                </a:lnTo>
                <a:lnTo>
                  <a:pt x="0" y="339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9020"/>
            <a:ext cx="7097448" cy="223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  <a:spcBef>
                <a:spcPct val="0"/>
              </a:spcBef>
            </a:pPr>
            <a:r>
              <a:rPr lang="en-US" b="true" sz="8000" spc="-264">
                <a:solidFill>
                  <a:srgbClr val="094DE6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Data Overview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751517"/>
            <a:ext cx="6814929" cy="2721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2"/>
              </a:lnSpc>
            </a:pPr>
            <a:r>
              <a:rPr lang="en-US" sz="3130" spc="-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We use</a:t>
            </a:r>
            <a:r>
              <a:rPr lang="en-US" sz="3130" spc="-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</a:t>
            </a:r>
            <a:r>
              <a:rPr lang="en-US" sz="3130" spc="-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multiple datasets from Olist including orders, payments, reviews, customers, and sellers — all connected through Power BI to explore customer behavior.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419313" y="-48336"/>
            <a:ext cx="1679975" cy="1679975"/>
          </a:xfrm>
          <a:custGeom>
            <a:avLst/>
            <a:gdLst/>
            <a:ahLst/>
            <a:cxnLst/>
            <a:rect r="r" b="b" t="t" l="l"/>
            <a:pathLst>
              <a:path h="1679975" w="1679975">
                <a:moveTo>
                  <a:pt x="0" y="0"/>
                </a:moveTo>
                <a:lnTo>
                  <a:pt x="1679974" y="0"/>
                </a:lnTo>
                <a:lnTo>
                  <a:pt x="1679974" y="1679975"/>
                </a:lnTo>
                <a:lnTo>
                  <a:pt x="0" y="16799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61534" y="-1353735"/>
            <a:ext cx="9104701" cy="12188858"/>
            <a:chOff x="0" y="0"/>
            <a:chExt cx="2397946" cy="32102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97946" cy="3210234"/>
            </a:xfrm>
            <a:custGeom>
              <a:avLst/>
              <a:gdLst/>
              <a:ahLst/>
              <a:cxnLst/>
              <a:rect r="r" b="b" t="t" l="l"/>
              <a:pathLst>
                <a:path h="3210234" w="2397946">
                  <a:moveTo>
                    <a:pt x="0" y="0"/>
                  </a:moveTo>
                  <a:lnTo>
                    <a:pt x="2397946" y="0"/>
                  </a:lnTo>
                  <a:lnTo>
                    <a:pt x="2397946" y="3210234"/>
                  </a:lnTo>
                  <a:lnTo>
                    <a:pt x="0" y="3210234"/>
                  </a:lnTo>
                  <a:close/>
                </a:path>
              </a:pathLst>
            </a:custGeom>
            <a:solidFill>
              <a:srgbClr val="0049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397946" cy="3257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149424" y="584468"/>
            <a:ext cx="9833633" cy="9833633"/>
          </a:xfrm>
          <a:custGeom>
            <a:avLst/>
            <a:gdLst/>
            <a:ahLst/>
            <a:cxnLst/>
            <a:rect r="r" b="b" t="t" l="l"/>
            <a:pathLst>
              <a:path h="9833633" w="9833633">
                <a:moveTo>
                  <a:pt x="0" y="0"/>
                </a:moveTo>
                <a:lnTo>
                  <a:pt x="9833633" y="0"/>
                </a:lnTo>
                <a:lnTo>
                  <a:pt x="9833633" y="9833634"/>
                </a:lnTo>
                <a:lnTo>
                  <a:pt x="0" y="9833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9144000" y="1897380"/>
            <a:ext cx="0" cy="64922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1028700"/>
            <a:ext cx="1082842" cy="270711"/>
          </a:xfrm>
          <a:custGeom>
            <a:avLst/>
            <a:gdLst/>
            <a:ahLst/>
            <a:cxnLst/>
            <a:rect r="r" b="b" t="t" l="l"/>
            <a:pathLst>
              <a:path h="270711" w="1082842">
                <a:moveTo>
                  <a:pt x="0" y="0"/>
                </a:moveTo>
                <a:lnTo>
                  <a:pt x="1082842" y="0"/>
                </a:lnTo>
                <a:lnTo>
                  <a:pt x="1082842" y="270711"/>
                </a:lnTo>
                <a:lnTo>
                  <a:pt x="0" y="2707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76458" y="8987589"/>
            <a:ext cx="1082842" cy="270711"/>
          </a:xfrm>
          <a:custGeom>
            <a:avLst/>
            <a:gdLst/>
            <a:ahLst/>
            <a:cxnLst/>
            <a:rect r="r" b="b" t="t" l="l"/>
            <a:pathLst>
              <a:path h="270711" w="1082842">
                <a:moveTo>
                  <a:pt x="0" y="0"/>
                </a:moveTo>
                <a:lnTo>
                  <a:pt x="1082842" y="0"/>
                </a:lnTo>
                <a:lnTo>
                  <a:pt x="1082842" y="270711"/>
                </a:lnTo>
                <a:lnTo>
                  <a:pt x="0" y="2707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0855" y="8506003"/>
            <a:ext cx="3298315" cy="1504594"/>
          </a:xfrm>
          <a:custGeom>
            <a:avLst/>
            <a:gdLst/>
            <a:ahLst/>
            <a:cxnLst/>
            <a:rect r="r" b="b" t="t" l="l"/>
            <a:pathLst>
              <a:path h="1504594" w="3298315">
                <a:moveTo>
                  <a:pt x="0" y="0"/>
                </a:moveTo>
                <a:lnTo>
                  <a:pt x="3298315" y="0"/>
                </a:lnTo>
                <a:lnTo>
                  <a:pt x="3298315" y="1504594"/>
                </a:lnTo>
                <a:lnTo>
                  <a:pt x="0" y="15045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607" r="0" b="-460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70121" y="4245054"/>
            <a:ext cx="6572251" cy="1210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0"/>
              </a:lnSpc>
              <a:spcBef>
                <a:spcPct val="0"/>
              </a:spcBef>
            </a:pPr>
            <a:r>
              <a:rPr lang="en-US" b="true" sz="7900" spc="-260">
                <a:solidFill>
                  <a:srgbClr val="0049AB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THANK YOU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70121" y="7662967"/>
            <a:ext cx="1486486" cy="1115375"/>
          </a:xfrm>
          <a:custGeom>
            <a:avLst/>
            <a:gdLst/>
            <a:ahLst/>
            <a:cxnLst/>
            <a:rect r="r" b="b" t="t" l="l"/>
            <a:pathLst>
              <a:path h="1115375" w="1486486">
                <a:moveTo>
                  <a:pt x="0" y="0"/>
                </a:moveTo>
                <a:lnTo>
                  <a:pt x="1486487" y="0"/>
                </a:lnTo>
                <a:lnTo>
                  <a:pt x="1486487" y="1115375"/>
                </a:lnTo>
                <a:lnTo>
                  <a:pt x="0" y="11153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430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DAG0kWA5NmA</dc:identifier>
  <dcterms:modified xsi:type="dcterms:W3CDTF">2011-08-01T06:04:30Z</dcterms:modified>
  <cp:revision>1</cp:revision>
  <dc:title>Olist Customer Segmentation</dc:title>
</cp:coreProperties>
</file>